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5" r:id="rId4"/>
  </p:sldMasterIdLst>
  <p:notesMasterIdLst>
    <p:notesMasterId r:id="rId23"/>
  </p:notesMasterIdLst>
  <p:sldIdLst>
    <p:sldId id="1300" r:id="rId5"/>
    <p:sldId id="1361" r:id="rId6"/>
    <p:sldId id="1349" r:id="rId7"/>
    <p:sldId id="1291" r:id="rId8"/>
    <p:sldId id="1350" r:id="rId9"/>
    <p:sldId id="1357" r:id="rId10"/>
    <p:sldId id="1351" r:id="rId11"/>
    <p:sldId id="1352" r:id="rId12"/>
    <p:sldId id="1353" r:id="rId13"/>
    <p:sldId id="1354" r:id="rId14"/>
    <p:sldId id="1358" r:id="rId15"/>
    <p:sldId id="1359" r:id="rId16"/>
    <p:sldId id="1362" r:id="rId17"/>
    <p:sldId id="1363" r:id="rId18"/>
    <p:sldId id="1355" r:id="rId19"/>
    <p:sldId id="1360" r:id="rId20"/>
    <p:sldId id="1356" r:id="rId21"/>
    <p:sldId id="1250" r:id="rId22"/>
  </p:sldIdLst>
  <p:sldSz cx="12192000" cy="6858000"/>
  <p:notesSz cx="6858000" cy="9144000"/>
  <p:custDataLst>
    <p:tags r:id="rId24"/>
  </p:custData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792" userDrawn="1">
          <p15:clr>
            <a:srgbClr val="A4A3A4"/>
          </p15:clr>
        </p15:guide>
        <p15:guide id="2" pos="192" userDrawn="1">
          <p15:clr>
            <a:srgbClr val="A4A3A4"/>
          </p15:clr>
        </p15:guide>
        <p15:guide id="3" orient="horz" pos="1080" userDrawn="1">
          <p15:clr>
            <a:srgbClr val="A4A3A4"/>
          </p15:clr>
        </p15:guide>
      </p15:sldGuideLst>
    </p:ext>
    <p:ext uri="http://customooxmlschemas.google.com/">
      <go:slidesCustomData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xmlns="" r:id="rId220" roundtripDataSignature="AMtx7miWNY2LB4ETJwrL8F0N+EK9hEhqU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13164"/>
    <a:srgbClr val="EDEEFF"/>
    <a:srgbClr val="F9FFEB"/>
    <a:srgbClr val="EDFFC5"/>
    <a:srgbClr val="7FBA00"/>
    <a:srgbClr val="EBEEF9"/>
    <a:srgbClr val="FED500"/>
    <a:srgbClr val="484F9E"/>
    <a:srgbClr val="F6AB1B"/>
    <a:srgbClr val="F7BA1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4B7730A-1E3C-4BEE-B0CF-1530E78B36FB}" v="7" dt="2025-11-18T04:34:47.455"/>
    <p1510:client id="{C91BC613-DE39-4303-B886-547A7BA3B4AC}" v="62" dt="2025-11-17T20:22:14.02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51" autoAdjust="0"/>
    <p:restoredTop sz="95033" autoAdjust="0"/>
  </p:normalViewPr>
  <p:slideViewPr>
    <p:cSldViewPr snapToGrid="0">
      <p:cViewPr varScale="1">
        <p:scale>
          <a:sx n="78" d="100"/>
          <a:sy n="78" d="100"/>
        </p:scale>
        <p:origin x="1032" y="72"/>
      </p:cViewPr>
      <p:guideLst>
        <p:guide orient="horz" pos="792"/>
        <p:guide pos="192"/>
        <p:guide orient="horz" pos="10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222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21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gs" Target="tags/tag1.xml"/><Relationship Id="rId220" Type="http://customschemas.google.com/relationships/presentationmetadata" Target="metadata"/><Relationship Id="rId225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22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23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3080257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/>
              <a:t>Let's delve deeper into the exciting world of sustainability and AI.</a:t>
            </a:r>
            <a:endParaRPr lang="en-US"/>
          </a:p>
          <a:p>
            <a:r>
              <a:rPr lang="en-US"/>
              <a:t>In this chapter, we'll explore how artificial intelligence can be a powerful tool for addressing environmental challenges and promoting sustainable practices. We'll discuss specific applications of AI in various sectors and analyze its potential to drive positive change.</a:t>
            </a:r>
          </a:p>
          <a:p>
            <a:r>
              <a:rPr lang="en-US" b="1"/>
              <a:t>Get ready to discover the innovative ways AI is contributing to a more sustainable future!</a:t>
            </a:r>
            <a:endParaRPr lang="en-US"/>
          </a:p>
          <a:p>
            <a:pPr marL="158750" indent="0">
              <a:buNone/>
            </a:pPr>
            <a:endParaRPr lang="en-US" b="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023E65BA-FB28-47C4-A217-44F00343302E}" type="slidenum">
              <a:rPr lang="en-US" sz="1400" b="0" strike="noStrike" spc="-1">
                <a:latin typeface="Times New Roman"/>
              </a:rPr>
              <a:t>1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197839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047213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744728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>
          <a:extLst>
            <a:ext uri="{FF2B5EF4-FFF2-40B4-BE49-F238E27FC236}">
              <a16:creationId xmlns:a16="http://schemas.microsoft.com/office/drawing/2014/main" id="{D2949AFF-78D6-50DA-B607-940763F2C8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>
            <a:extLst>
              <a:ext uri="{FF2B5EF4-FFF2-40B4-BE49-F238E27FC236}">
                <a16:creationId xmlns:a16="http://schemas.microsoft.com/office/drawing/2014/main" id="{7361DAE3-574F-2869-A475-53A418F0F37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b="1"/>
              <a:t>Sustainability and AI</a:t>
            </a:r>
            <a:endParaRPr lang="en-US"/>
          </a:p>
          <a:p>
            <a:r>
              <a:rPr lang="en-US" b="1"/>
              <a:t>Sustainability</a:t>
            </a:r>
            <a:r>
              <a:rPr lang="en-US"/>
              <a:t> is important because it helps meet our needs now and in the future. It includes protecting the environment, reducing pollution, and improving economic and social well-being.</a:t>
            </a:r>
          </a:p>
          <a:p>
            <a:r>
              <a:rPr lang="en-US" b="1"/>
              <a:t>AI can help us achieve sustainability.</a:t>
            </a:r>
            <a:r>
              <a:rPr lang="en-US"/>
              <a:t> AI can process data, make predictions, and optimize systems to solve problems like resource management, environmental conservation, and energy efficiency.</a:t>
            </a:r>
          </a:p>
          <a:p>
            <a:r>
              <a:rPr lang="en-US" b="1"/>
              <a:t>Examples:</a:t>
            </a:r>
            <a:endParaRPr lang="en-US"/>
          </a:p>
          <a:p>
            <a:pPr>
              <a:buFont typeface="Arial" panose="020B0604020202020204" pitchFamily="34" charset="0"/>
              <a:buChar char="•"/>
            </a:pPr>
            <a:r>
              <a:rPr lang="en-US" b="1"/>
              <a:t>Smart grids:</a:t>
            </a:r>
            <a:r>
              <a:rPr lang="en-US"/>
              <a:t> Reduce energy consumption.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/>
              <a:t>Agriculture:</a:t>
            </a:r>
            <a:r>
              <a:rPr lang="en-US"/>
              <a:t> Optimize water and fertilizer use.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/>
              <a:t>Biodiversity:</a:t>
            </a:r>
            <a:r>
              <a:rPr lang="en-US"/>
              <a:t> Monitor wildlife to protect biodiversity.</a:t>
            </a:r>
          </a:p>
          <a:p>
            <a:r>
              <a:rPr lang="en-US" b="1"/>
              <a:t>AI is a powerful tool for creating a more sustainable future.</a:t>
            </a:r>
            <a:endParaRPr lang="en-US"/>
          </a:p>
          <a:p>
            <a:pPr marL="0" indent="0">
              <a:buNone/>
            </a:pPr>
            <a:endParaRPr lang="en-US" b="1"/>
          </a:p>
        </p:txBody>
      </p:sp>
      <p:sp>
        <p:nvSpPr>
          <p:cNvPr id="59" name="Google Shape;59;g5fab984687_2_0:notes">
            <a:extLst>
              <a:ext uri="{FF2B5EF4-FFF2-40B4-BE49-F238E27FC236}">
                <a16:creationId xmlns:a16="http://schemas.microsoft.com/office/drawing/2014/main" id="{4598F59E-E26E-B08C-63A5-3796B218997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340775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>
          <a:extLst>
            <a:ext uri="{FF2B5EF4-FFF2-40B4-BE49-F238E27FC236}">
              <a16:creationId xmlns:a16="http://schemas.microsoft.com/office/drawing/2014/main" id="{7839BF32-23F1-0514-1672-5AE4AB500F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>
            <a:extLst>
              <a:ext uri="{FF2B5EF4-FFF2-40B4-BE49-F238E27FC236}">
                <a16:creationId xmlns:a16="http://schemas.microsoft.com/office/drawing/2014/main" id="{EF06C08A-200A-0E8C-55D0-5D4BC07B5F4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b="1"/>
              <a:t>Sustainability and AI</a:t>
            </a:r>
            <a:endParaRPr lang="en-US"/>
          </a:p>
          <a:p>
            <a:r>
              <a:rPr lang="en-US" b="1"/>
              <a:t>Sustainability</a:t>
            </a:r>
            <a:r>
              <a:rPr lang="en-US"/>
              <a:t> is important because it helps meet our needs now and in the future. It includes protecting the environment, reducing pollution, and improving economic and social well-being.</a:t>
            </a:r>
          </a:p>
          <a:p>
            <a:r>
              <a:rPr lang="en-US" b="1"/>
              <a:t>AI can help us achieve sustainability.</a:t>
            </a:r>
            <a:r>
              <a:rPr lang="en-US"/>
              <a:t> AI can process data, make predictions, and optimize systems to solve problems like resource management, environmental conservation, and energy efficiency.</a:t>
            </a:r>
          </a:p>
          <a:p>
            <a:r>
              <a:rPr lang="en-US" b="1"/>
              <a:t>Examples:</a:t>
            </a:r>
            <a:endParaRPr lang="en-US"/>
          </a:p>
          <a:p>
            <a:pPr>
              <a:buFont typeface="Arial" panose="020B0604020202020204" pitchFamily="34" charset="0"/>
              <a:buChar char="•"/>
            </a:pPr>
            <a:r>
              <a:rPr lang="en-US" b="1"/>
              <a:t>Smart grids:</a:t>
            </a:r>
            <a:r>
              <a:rPr lang="en-US"/>
              <a:t> Reduce energy consumption.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/>
              <a:t>Agriculture:</a:t>
            </a:r>
            <a:r>
              <a:rPr lang="en-US"/>
              <a:t> Optimize water and fertilizer use.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/>
              <a:t>Biodiversity:</a:t>
            </a:r>
            <a:r>
              <a:rPr lang="en-US"/>
              <a:t> Monitor wildlife to protect biodiversity.</a:t>
            </a:r>
          </a:p>
          <a:p>
            <a:r>
              <a:rPr lang="en-US" b="1"/>
              <a:t>AI is a powerful tool for creating a more sustainable future.</a:t>
            </a:r>
            <a:endParaRPr lang="en-US"/>
          </a:p>
          <a:p>
            <a:pPr marL="0" indent="0">
              <a:buNone/>
            </a:pPr>
            <a:endParaRPr lang="en-US" b="1"/>
          </a:p>
        </p:txBody>
      </p:sp>
      <p:sp>
        <p:nvSpPr>
          <p:cNvPr id="59" name="Google Shape;59;g5fab984687_2_0:notes">
            <a:extLst>
              <a:ext uri="{FF2B5EF4-FFF2-40B4-BE49-F238E27FC236}">
                <a16:creationId xmlns:a16="http://schemas.microsoft.com/office/drawing/2014/main" id="{C29C00B7-3928-D803-DCB2-F342254D8C4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332779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spc="-5">
                <a:solidFill>
                  <a:srgbClr val="223366"/>
                </a:solidFill>
              </a:rPr>
              <a:t>Thank You !!</a:t>
            </a:r>
            <a:endParaRPr lang="en-US" sz="1100" b="1" spc="-5">
              <a:solidFill>
                <a:srgbClr val="2233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4203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>
          <a:extLst>
            <a:ext uri="{FF2B5EF4-FFF2-40B4-BE49-F238E27FC236}">
              <a16:creationId xmlns:a16="http://schemas.microsoft.com/office/drawing/2014/main" id="{CD97FCEE-C2A8-37D5-A996-49BB545B32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>
            <a:extLst>
              <a:ext uri="{FF2B5EF4-FFF2-40B4-BE49-F238E27FC236}">
                <a16:creationId xmlns:a16="http://schemas.microsoft.com/office/drawing/2014/main" id="{975B8980-94AA-8A6F-430D-0494B7C1765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b="1"/>
              <a:t>Let's outline what you'll learn in this presentation.</a:t>
            </a:r>
            <a:endParaRPr lang="en-US"/>
          </a:p>
          <a:p>
            <a:r>
              <a:rPr lang="en-US"/>
              <a:t>By the end, you'll be able to: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/>
              <a:t>Understand how AI helps solve problems like climate change, resource depletion, and biodiversity loss.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/>
              <a:t>Identify key AI uses in energy efficiency, waste management, and climate change.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/>
              <a:t>Analyze AI's role in sustainable agriculture and cities.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/>
              <a:t>Evaluate AI's use in environmental monitoring using satellites, real-time data, and predictions.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/>
              <a:t>Apply AI strategies in logistics and transportation to make them more sustainable.</a:t>
            </a:r>
          </a:p>
          <a:p>
            <a:r>
              <a:rPr lang="en-US" b="1"/>
              <a:t>Get ready to discover how AI can help create a greener future!</a:t>
            </a:r>
            <a:endParaRPr lang="en-US"/>
          </a:p>
          <a:p>
            <a:pPr marL="0" indent="0">
              <a:buNone/>
            </a:pPr>
            <a:endParaRPr lang="en-US" b="1"/>
          </a:p>
        </p:txBody>
      </p:sp>
      <p:sp>
        <p:nvSpPr>
          <p:cNvPr id="59" name="Google Shape;59;g5fab984687_2_0:notes">
            <a:extLst>
              <a:ext uri="{FF2B5EF4-FFF2-40B4-BE49-F238E27FC236}">
                <a16:creationId xmlns:a16="http://schemas.microsoft.com/office/drawing/2014/main" id="{6A7D6731-161F-2215-BDD4-38D7B762C46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442112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>
          <a:extLst>
            <a:ext uri="{FF2B5EF4-FFF2-40B4-BE49-F238E27FC236}">
              <a16:creationId xmlns:a16="http://schemas.microsoft.com/office/drawing/2014/main" id="{CD97FCEE-C2A8-37D5-A996-49BB545B32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>
            <a:extLst>
              <a:ext uri="{FF2B5EF4-FFF2-40B4-BE49-F238E27FC236}">
                <a16:creationId xmlns:a16="http://schemas.microsoft.com/office/drawing/2014/main" id="{975B8980-94AA-8A6F-430D-0494B7C1765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b="1"/>
              <a:t>Let's outline what you'll learn in this presentation.</a:t>
            </a:r>
            <a:endParaRPr lang="en-US"/>
          </a:p>
          <a:p>
            <a:r>
              <a:rPr lang="en-US"/>
              <a:t>By the end, you'll be able to: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/>
              <a:t>Understand how AI helps solve problems like climate change, resource depletion, and biodiversity loss.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/>
              <a:t>Identify key AI uses in energy efficiency, waste management, and climate change.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/>
              <a:t>Analyze AI's role in sustainable agriculture and cities.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/>
              <a:t>Evaluate AI's use in environmental monitoring using satellites, real-time data, and predictions.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/>
              <a:t>Apply AI strategies in logistics and transportation to make them more sustainable.</a:t>
            </a:r>
          </a:p>
          <a:p>
            <a:r>
              <a:rPr lang="en-US" b="1"/>
              <a:t>Get ready to discover how AI can help create a greener future!</a:t>
            </a:r>
            <a:endParaRPr lang="en-US"/>
          </a:p>
          <a:p>
            <a:pPr marL="0" indent="0">
              <a:buNone/>
            </a:pPr>
            <a:endParaRPr lang="en-US" b="1"/>
          </a:p>
        </p:txBody>
      </p:sp>
      <p:sp>
        <p:nvSpPr>
          <p:cNvPr id="59" name="Google Shape;59;g5fab984687_2_0:notes">
            <a:extLst>
              <a:ext uri="{FF2B5EF4-FFF2-40B4-BE49-F238E27FC236}">
                <a16:creationId xmlns:a16="http://schemas.microsoft.com/office/drawing/2014/main" id="{6A7D6731-161F-2215-BDD4-38D7B762C46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442112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b="1"/>
              <a:t>Sustainability and AI</a:t>
            </a:r>
            <a:endParaRPr lang="en-US"/>
          </a:p>
          <a:p>
            <a:r>
              <a:rPr lang="en-US" b="1"/>
              <a:t>Sustainability</a:t>
            </a:r>
            <a:r>
              <a:rPr lang="en-US"/>
              <a:t> is important because it helps meet our needs now and in the future. It includes protecting the environment, reducing pollution, and improving economic and social well-being.</a:t>
            </a:r>
          </a:p>
          <a:p>
            <a:r>
              <a:rPr lang="en-US" b="1"/>
              <a:t>AI can help us achieve sustainability.</a:t>
            </a:r>
            <a:r>
              <a:rPr lang="en-US"/>
              <a:t> AI can process data, make predictions, and optimize systems to solve problems like resource management, environmental conservation, and energy efficiency.</a:t>
            </a:r>
          </a:p>
          <a:p>
            <a:r>
              <a:rPr lang="en-US" b="1"/>
              <a:t>Examples:</a:t>
            </a:r>
            <a:endParaRPr lang="en-US"/>
          </a:p>
          <a:p>
            <a:pPr>
              <a:buFont typeface="Arial" panose="020B0604020202020204" pitchFamily="34" charset="0"/>
              <a:buChar char="•"/>
            </a:pPr>
            <a:r>
              <a:rPr lang="en-US" b="1"/>
              <a:t>Smart grids:</a:t>
            </a:r>
            <a:r>
              <a:rPr lang="en-US"/>
              <a:t> Reduce energy consumption.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/>
              <a:t>Agriculture:</a:t>
            </a:r>
            <a:r>
              <a:rPr lang="en-US"/>
              <a:t> Optimize water and fertilizer use.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/>
              <a:t>Biodiversity:</a:t>
            </a:r>
            <a:r>
              <a:rPr lang="en-US"/>
              <a:t> Monitor wildlife to protect biodiversity.</a:t>
            </a:r>
          </a:p>
          <a:p>
            <a:r>
              <a:rPr lang="en-US" b="1"/>
              <a:t>AI is a powerful tool for creating a more sustainable future.</a:t>
            </a:r>
            <a:endParaRPr lang="en-US"/>
          </a:p>
          <a:p>
            <a:pPr marL="0" indent="0">
              <a:buNone/>
            </a:pPr>
            <a:endParaRPr lang="en-US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110891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>
          <a:extLst>
            <a:ext uri="{FF2B5EF4-FFF2-40B4-BE49-F238E27FC236}">
              <a16:creationId xmlns:a16="http://schemas.microsoft.com/office/drawing/2014/main" id="{CB634D27-F068-EBEB-8770-15B1970FD7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>
            <a:extLst>
              <a:ext uri="{FF2B5EF4-FFF2-40B4-BE49-F238E27FC236}">
                <a16:creationId xmlns:a16="http://schemas.microsoft.com/office/drawing/2014/main" id="{3EC7E5E5-08B1-E327-1392-BDBF8452465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b="1"/>
              <a:t>Sustainability and AI</a:t>
            </a:r>
            <a:endParaRPr lang="en-US"/>
          </a:p>
          <a:p>
            <a:r>
              <a:rPr lang="en-US" b="1"/>
              <a:t>Sustainability</a:t>
            </a:r>
            <a:r>
              <a:rPr lang="en-US"/>
              <a:t> is important because it helps meet our needs now and in the future. It includes protecting the environment, reducing pollution, and improving economic and social well-being.</a:t>
            </a:r>
          </a:p>
          <a:p>
            <a:r>
              <a:rPr lang="en-US" b="1"/>
              <a:t>AI can help us achieve sustainability.</a:t>
            </a:r>
            <a:r>
              <a:rPr lang="en-US"/>
              <a:t> AI can process data, make predictions, and optimize systems to solve problems like resource management, environmental conservation, and energy efficiency.</a:t>
            </a:r>
          </a:p>
          <a:p>
            <a:r>
              <a:rPr lang="en-US" b="1"/>
              <a:t>Examples:</a:t>
            </a:r>
            <a:endParaRPr lang="en-US"/>
          </a:p>
          <a:p>
            <a:pPr>
              <a:buFont typeface="Arial" panose="020B0604020202020204" pitchFamily="34" charset="0"/>
              <a:buChar char="•"/>
            </a:pPr>
            <a:r>
              <a:rPr lang="en-US" b="1"/>
              <a:t>Smart grids:</a:t>
            </a:r>
            <a:r>
              <a:rPr lang="en-US"/>
              <a:t> Reduce energy consumption.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/>
              <a:t>Agriculture:</a:t>
            </a:r>
            <a:r>
              <a:rPr lang="en-US"/>
              <a:t> Optimize water and fertilizer use.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/>
              <a:t>Biodiversity:</a:t>
            </a:r>
            <a:r>
              <a:rPr lang="en-US"/>
              <a:t> Monitor wildlife to protect biodiversity.</a:t>
            </a:r>
          </a:p>
          <a:p>
            <a:r>
              <a:rPr lang="en-US" b="1"/>
              <a:t>AI is a powerful tool for creating a more sustainable future.</a:t>
            </a:r>
            <a:endParaRPr lang="en-US"/>
          </a:p>
          <a:p>
            <a:pPr marL="0" indent="0">
              <a:buNone/>
            </a:pPr>
            <a:endParaRPr lang="en-US" b="1"/>
          </a:p>
        </p:txBody>
      </p:sp>
      <p:sp>
        <p:nvSpPr>
          <p:cNvPr id="59" name="Google Shape;59;g5fab984687_2_0:notes">
            <a:extLst>
              <a:ext uri="{FF2B5EF4-FFF2-40B4-BE49-F238E27FC236}">
                <a16:creationId xmlns:a16="http://schemas.microsoft.com/office/drawing/2014/main" id="{962BD9A5-ADCC-1A80-1BEB-CABC569E0A2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573199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>
          <a:extLst>
            <a:ext uri="{FF2B5EF4-FFF2-40B4-BE49-F238E27FC236}">
              <a16:creationId xmlns:a16="http://schemas.microsoft.com/office/drawing/2014/main" id="{CC7FEBF0-06E5-C2B8-032E-BD1140EC09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>
            <a:extLst>
              <a:ext uri="{FF2B5EF4-FFF2-40B4-BE49-F238E27FC236}">
                <a16:creationId xmlns:a16="http://schemas.microsoft.com/office/drawing/2014/main" id="{1C6BB7A9-64CC-4552-CA05-10714EF8D5E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b="1"/>
              <a:t>Sustainability and AI</a:t>
            </a:r>
            <a:endParaRPr lang="en-US"/>
          </a:p>
          <a:p>
            <a:r>
              <a:rPr lang="en-US" b="1"/>
              <a:t>Sustainability</a:t>
            </a:r>
            <a:r>
              <a:rPr lang="en-US"/>
              <a:t> is important because it helps meet our needs now and in the future. It includes protecting the environment, reducing pollution, and improving economic and social well-being.</a:t>
            </a:r>
          </a:p>
          <a:p>
            <a:r>
              <a:rPr lang="en-US" b="1"/>
              <a:t>AI can help us achieve sustainability.</a:t>
            </a:r>
            <a:r>
              <a:rPr lang="en-US"/>
              <a:t> AI can process data, make predictions, and optimize systems to solve problems like resource management, environmental conservation, and energy efficiency.</a:t>
            </a:r>
          </a:p>
          <a:p>
            <a:r>
              <a:rPr lang="en-US" b="1"/>
              <a:t>Examples:</a:t>
            </a:r>
            <a:endParaRPr lang="en-US"/>
          </a:p>
          <a:p>
            <a:pPr>
              <a:buFont typeface="Arial" panose="020B0604020202020204" pitchFamily="34" charset="0"/>
              <a:buChar char="•"/>
            </a:pPr>
            <a:r>
              <a:rPr lang="en-US" b="1"/>
              <a:t>Smart grids:</a:t>
            </a:r>
            <a:r>
              <a:rPr lang="en-US"/>
              <a:t> Reduce energy consumption.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/>
              <a:t>Agriculture:</a:t>
            </a:r>
            <a:r>
              <a:rPr lang="en-US"/>
              <a:t> Optimize water and fertilizer use.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/>
              <a:t>Biodiversity:</a:t>
            </a:r>
            <a:r>
              <a:rPr lang="en-US"/>
              <a:t> Monitor wildlife to protect biodiversity.</a:t>
            </a:r>
          </a:p>
          <a:p>
            <a:r>
              <a:rPr lang="en-US" b="1"/>
              <a:t>AI is a powerful tool for creating a more sustainable future.</a:t>
            </a:r>
            <a:endParaRPr lang="en-US"/>
          </a:p>
          <a:p>
            <a:pPr marL="0" indent="0">
              <a:buNone/>
            </a:pPr>
            <a:endParaRPr lang="en-US" b="1"/>
          </a:p>
        </p:txBody>
      </p:sp>
      <p:sp>
        <p:nvSpPr>
          <p:cNvPr id="59" name="Google Shape;59;g5fab984687_2_0:notes">
            <a:extLst>
              <a:ext uri="{FF2B5EF4-FFF2-40B4-BE49-F238E27FC236}">
                <a16:creationId xmlns:a16="http://schemas.microsoft.com/office/drawing/2014/main" id="{696E12A9-0FB9-1C33-EAD4-8BC34D67D79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801004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>
          <a:extLst>
            <a:ext uri="{FF2B5EF4-FFF2-40B4-BE49-F238E27FC236}">
              <a16:creationId xmlns:a16="http://schemas.microsoft.com/office/drawing/2014/main" id="{9912BB92-19C5-FEAF-8CF0-0A26FF157E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>
            <a:extLst>
              <a:ext uri="{FF2B5EF4-FFF2-40B4-BE49-F238E27FC236}">
                <a16:creationId xmlns:a16="http://schemas.microsoft.com/office/drawing/2014/main" id="{D21BCEAF-EE14-3457-B94E-B4E055AD964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b="1"/>
              <a:t>Sustainability and AI</a:t>
            </a:r>
            <a:endParaRPr lang="en-US"/>
          </a:p>
          <a:p>
            <a:r>
              <a:rPr lang="en-US" b="1"/>
              <a:t>Sustainability</a:t>
            </a:r>
            <a:r>
              <a:rPr lang="en-US"/>
              <a:t> is important because it helps meet our needs now and in the future. It includes protecting the environment, reducing pollution, and improving economic and social well-being.</a:t>
            </a:r>
          </a:p>
          <a:p>
            <a:r>
              <a:rPr lang="en-US" b="1"/>
              <a:t>AI can help us achieve sustainability.</a:t>
            </a:r>
            <a:r>
              <a:rPr lang="en-US"/>
              <a:t> AI can process data, make predictions, and optimize systems to solve problems like resource management, environmental conservation, and energy efficiency.</a:t>
            </a:r>
          </a:p>
          <a:p>
            <a:r>
              <a:rPr lang="en-US" b="1"/>
              <a:t>Examples:</a:t>
            </a:r>
            <a:endParaRPr lang="en-US"/>
          </a:p>
          <a:p>
            <a:pPr>
              <a:buFont typeface="Arial" panose="020B0604020202020204" pitchFamily="34" charset="0"/>
              <a:buChar char="•"/>
            </a:pPr>
            <a:r>
              <a:rPr lang="en-US" b="1"/>
              <a:t>Smart grids:</a:t>
            </a:r>
            <a:r>
              <a:rPr lang="en-US"/>
              <a:t> Reduce energy consumption.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/>
              <a:t>Agriculture:</a:t>
            </a:r>
            <a:r>
              <a:rPr lang="en-US"/>
              <a:t> Optimize water and fertilizer use.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/>
              <a:t>Biodiversity:</a:t>
            </a:r>
            <a:r>
              <a:rPr lang="en-US"/>
              <a:t> Monitor wildlife to protect biodiversity.</a:t>
            </a:r>
          </a:p>
          <a:p>
            <a:r>
              <a:rPr lang="en-US" b="1"/>
              <a:t>AI is a powerful tool for creating a more sustainable future.</a:t>
            </a:r>
            <a:endParaRPr lang="en-US"/>
          </a:p>
          <a:p>
            <a:pPr marL="0" indent="0">
              <a:buNone/>
            </a:pPr>
            <a:endParaRPr lang="en-US" b="1"/>
          </a:p>
        </p:txBody>
      </p:sp>
      <p:sp>
        <p:nvSpPr>
          <p:cNvPr id="59" name="Google Shape;59;g5fab984687_2_0:notes">
            <a:extLst>
              <a:ext uri="{FF2B5EF4-FFF2-40B4-BE49-F238E27FC236}">
                <a16:creationId xmlns:a16="http://schemas.microsoft.com/office/drawing/2014/main" id="{E33C037B-43A5-DBE4-60BB-7D8372DCD21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461397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>
          <a:extLst>
            <a:ext uri="{FF2B5EF4-FFF2-40B4-BE49-F238E27FC236}">
              <a16:creationId xmlns:a16="http://schemas.microsoft.com/office/drawing/2014/main" id="{605ABAFC-C9BD-AB1E-8A8A-9EDC55689E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>
            <a:extLst>
              <a:ext uri="{FF2B5EF4-FFF2-40B4-BE49-F238E27FC236}">
                <a16:creationId xmlns:a16="http://schemas.microsoft.com/office/drawing/2014/main" id="{3CC989CB-9A3F-2F71-382B-9645325FE3A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b="1"/>
              <a:t>Sustainability and AI</a:t>
            </a:r>
            <a:endParaRPr lang="en-US"/>
          </a:p>
          <a:p>
            <a:r>
              <a:rPr lang="en-US" b="1"/>
              <a:t>Sustainability</a:t>
            </a:r>
            <a:r>
              <a:rPr lang="en-US"/>
              <a:t> is important because it helps meet our needs now and in the future. It includes protecting the environment, reducing pollution, and improving economic and social well-being.</a:t>
            </a:r>
          </a:p>
          <a:p>
            <a:r>
              <a:rPr lang="en-US" b="1"/>
              <a:t>AI can help us achieve sustainability.</a:t>
            </a:r>
            <a:r>
              <a:rPr lang="en-US"/>
              <a:t> AI can process data, make predictions, and optimize systems to solve problems like resource management, environmental conservation, and energy efficiency.</a:t>
            </a:r>
          </a:p>
          <a:p>
            <a:r>
              <a:rPr lang="en-US" b="1"/>
              <a:t>Examples:</a:t>
            </a:r>
            <a:endParaRPr lang="en-US"/>
          </a:p>
          <a:p>
            <a:pPr>
              <a:buFont typeface="Arial" panose="020B0604020202020204" pitchFamily="34" charset="0"/>
              <a:buChar char="•"/>
            </a:pPr>
            <a:r>
              <a:rPr lang="en-US" b="1"/>
              <a:t>Smart grids:</a:t>
            </a:r>
            <a:r>
              <a:rPr lang="en-US"/>
              <a:t> Reduce energy consumption.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/>
              <a:t>Agriculture:</a:t>
            </a:r>
            <a:r>
              <a:rPr lang="en-US"/>
              <a:t> Optimize water and fertilizer use.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/>
              <a:t>Biodiversity:</a:t>
            </a:r>
            <a:r>
              <a:rPr lang="en-US"/>
              <a:t> Monitor wildlife to protect biodiversity.</a:t>
            </a:r>
          </a:p>
          <a:p>
            <a:r>
              <a:rPr lang="en-US" b="1"/>
              <a:t>AI is a powerful tool for creating a more sustainable future.</a:t>
            </a:r>
            <a:endParaRPr lang="en-US"/>
          </a:p>
          <a:p>
            <a:pPr marL="0" indent="0">
              <a:buNone/>
            </a:pPr>
            <a:endParaRPr lang="en-US" b="1"/>
          </a:p>
        </p:txBody>
      </p:sp>
      <p:sp>
        <p:nvSpPr>
          <p:cNvPr id="59" name="Google Shape;59;g5fab984687_2_0:notes">
            <a:extLst>
              <a:ext uri="{FF2B5EF4-FFF2-40B4-BE49-F238E27FC236}">
                <a16:creationId xmlns:a16="http://schemas.microsoft.com/office/drawing/2014/main" id="{1EAE55A1-FB6B-6141-FCEA-50C1C0732E6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474414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>
          <a:extLst>
            <a:ext uri="{FF2B5EF4-FFF2-40B4-BE49-F238E27FC236}">
              <a16:creationId xmlns:a16="http://schemas.microsoft.com/office/drawing/2014/main" id="{D4F84F44-6F11-41C0-2531-B2D8400490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>
            <a:extLst>
              <a:ext uri="{FF2B5EF4-FFF2-40B4-BE49-F238E27FC236}">
                <a16:creationId xmlns:a16="http://schemas.microsoft.com/office/drawing/2014/main" id="{CFFEF418-B406-D0A7-8310-136EE4643B3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b="1" dirty="0"/>
              <a:t>Sustainability and AI</a:t>
            </a:r>
            <a:endParaRPr lang="en-US" dirty="0"/>
          </a:p>
          <a:p>
            <a:r>
              <a:rPr lang="en-US" b="1" dirty="0"/>
              <a:t>Sustainability</a:t>
            </a:r>
            <a:r>
              <a:rPr lang="en-US" dirty="0"/>
              <a:t> is important because it helps meet our needs now and in the future. It includes protecting the environment, reducing pollution, and improving economic and social well-being.</a:t>
            </a:r>
          </a:p>
          <a:p>
            <a:r>
              <a:rPr lang="en-US" b="1" dirty="0"/>
              <a:t>AI can help us achieve sustainability.</a:t>
            </a:r>
            <a:r>
              <a:rPr lang="en-US" dirty="0"/>
              <a:t> AI can process data, make predictions, and optimize systems to solve problems like resource management, environmental conservation, and energy efficiency.</a:t>
            </a:r>
          </a:p>
          <a:p>
            <a:r>
              <a:rPr lang="en-US" b="1" dirty="0"/>
              <a:t>Examples: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Smart grids:</a:t>
            </a:r>
            <a:r>
              <a:rPr lang="en-US" dirty="0"/>
              <a:t> Reduce energy consumption.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Agriculture:</a:t>
            </a:r>
            <a:r>
              <a:rPr lang="en-US" dirty="0"/>
              <a:t> Optimize water and fertilizer use.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Biodiversity:</a:t>
            </a:r>
            <a:r>
              <a:rPr lang="en-US" dirty="0"/>
              <a:t> Monitor wildlife to protect biodiversity.</a:t>
            </a:r>
          </a:p>
          <a:p>
            <a:r>
              <a:rPr lang="en-US" b="1" dirty="0"/>
              <a:t>AI is a powerful tool for creating a more sustainable future.</a:t>
            </a:r>
            <a:endParaRPr lang="en-US" dirty="0"/>
          </a:p>
          <a:p>
            <a:pPr marL="0" indent="0">
              <a:buNone/>
            </a:pPr>
            <a:endParaRPr lang="en-US" b="1" dirty="0"/>
          </a:p>
        </p:txBody>
      </p:sp>
      <p:sp>
        <p:nvSpPr>
          <p:cNvPr id="59" name="Google Shape;59;g5fab984687_2_0:notes">
            <a:extLst>
              <a:ext uri="{FF2B5EF4-FFF2-40B4-BE49-F238E27FC236}">
                <a16:creationId xmlns:a16="http://schemas.microsoft.com/office/drawing/2014/main" id="{C7A9698E-E051-C03D-505A-30B549F0D0D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20600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378783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9F4BE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DE6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1519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9F4BE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DE6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4195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9F4BE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DE6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8424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9F4BE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DE6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0833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9F4BE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DE6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9996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userDrawn="1">
  <p:cSld name="Title and 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18775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82664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258C18A-94E2-AE13-8B06-BA9F6BD6DD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8089E-5BFA-40F0-B876-ADFE03496B7F}" type="datetimeFigureOut">
              <a:rPr lang="en-IN" smtClean="0"/>
              <a:t>18-11-2025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1E892B4-0FB0-425D-7C43-06BB328A91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D29878-4D45-882F-621F-195E0CE49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63122C-94FD-45B7-812A-8C690DBDD3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095340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2E4CF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EF5E7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1802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2E4CF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EF5E7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2828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2E4CF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EF5E7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448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2E4CF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EF5E7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6934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2E4CF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EF5E7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5872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10;p4" descr="A close up of a sign&#10;&#10;Description automatically generated">
            <a:extLst>
              <a:ext uri="{FF2B5EF4-FFF2-40B4-BE49-F238E27FC236}">
                <a16:creationId xmlns:a16="http://schemas.microsoft.com/office/drawing/2014/main" id="{CE849A3B-BCF0-B774-F89E-81965C71F93E}"/>
              </a:ext>
            </a:extLst>
          </p:cNvPr>
          <p:cNvPicPr preferRelativeResize="0"/>
          <p:nvPr userDrawn="1"/>
        </p:nvPicPr>
        <p:blipFill rotWithShape="1">
          <a:blip r:embed="rId16">
            <a:alphaModFix/>
          </a:blip>
          <a:srcRect/>
          <a:stretch/>
        </p:blipFill>
        <p:spPr>
          <a:xfrm>
            <a:off x="10072688" y="78002"/>
            <a:ext cx="1800225" cy="575514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153E6A6-60E4-FE14-1CBC-8CC211274D1C}"/>
              </a:ext>
            </a:extLst>
          </p:cNvPr>
          <p:cNvSpPr/>
          <p:nvPr userDrawn="1"/>
        </p:nvSpPr>
        <p:spPr>
          <a:xfrm>
            <a:off x="1" y="0"/>
            <a:ext cx="9829800" cy="717630"/>
          </a:xfrm>
          <a:prstGeom prst="rect">
            <a:avLst/>
          </a:prstGeom>
          <a:solidFill>
            <a:srgbClr val="213264"/>
          </a:solidFill>
          <a:ln>
            <a:solidFill>
              <a:srgbClr val="21326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C7CE881-772B-9023-3054-4B219B75D755}"/>
              </a:ext>
            </a:extLst>
          </p:cNvPr>
          <p:cNvSpPr/>
          <p:nvPr userDrawn="1"/>
        </p:nvSpPr>
        <p:spPr>
          <a:xfrm>
            <a:off x="9888967" y="-419"/>
            <a:ext cx="112283" cy="732357"/>
          </a:xfrm>
          <a:prstGeom prst="rect">
            <a:avLst/>
          </a:prstGeom>
          <a:solidFill>
            <a:srgbClr val="7FBA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1" name="Picture 30" descr="A blue and white background&#10;&#10;Description automatically generated with medium confidence">
            <a:extLst>
              <a:ext uri="{FF2B5EF4-FFF2-40B4-BE49-F238E27FC236}">
                <a16:creationId xmlns:a16="http://schemas.microsoft.com/office/drawing/2014/main" id="{16A7B69A-9B14-87FE-841D-37F0A91D141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7">
            <a:alphaModFix amt="16000"/>
          </a:blip>
          <a:srcRect t="24724" r="1619" b="63695"/>
          <a:stretch/>
        </p:blipFill>
        <p:spPr>
          <a:xfrm>
            <a:off x="0" y="-1"/>
            <a:ext cx="9839325" cy="72390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7B91A16-5D54-2FC0-B0FD-A78085FC1313}"/>
              </a:ext>
            </a:extLst>
          </p:cNvPr>
          <p:cNvSpPr/>
          <p:nvPr userDrawn="1"/>
        </p:nvSpPr>
        <p:spPr>
          <a:xfrm>
            <a:off x="11925300" y="-419"/>
            <a:ext cx="266700" cy="732357"/>
          </a:xfrm>
          <a:prstGeom prst="rect">
            <a:avLst/>
          </a:prstGeom>
          <a:solidFill>
            <a:srgbClr val="FED5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01" r:id="rId1"/>
    <p:sldLayoutId id="2147483714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  <p:sldLayoutId id="2147483736" r:id="rId12"/>
    <p:sldLayoutId id="2147483737" r:id="rId13"/>
    <p:sldLayoutId id="2147483738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18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27.png"/><Relationship Id="rId4" Type="http://schemas.openxmlformats.org/officeDocument/2006/relationships/image" Target="../media/image26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18.sv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30.jpg"/><Relationship Id="rId4" Type="http://schemas.openxmlformats.org/officeDocument/2006/relationships/image" Target="../media/image29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27Neha/bio_photovoltaic_system" TargetMode="External"/><Relationship Id="rId2" Type="http://schemas.openxmlformats.org/officeDocument/2006/relationships/hyperlink" Target="https://openweathermap.org/api" TargetMode="Externa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erson sitting at a desk with a computer&#10;&#10;Description automatically generated">
            <a:extLst>
              <a:ext uri="{FF2B5EF4-FFF2-40B4-BE49-F238E27FC236}">
                <a16:creationId xmlns:a16="http://schemas.microsoft.com/office/drawing/2014/main" id="{02540B31-8123-24C6-B0F3-4444B51E94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B9AA95F-56F4-3F03-5804-8F7C6AFCE0BB}"/>
              </a:ext>
            </a:extLst>
          </p:cNvPr>
          <p:cNvSpPr/>
          <p:nvPr/>
        </p:nvSpPr>
        <p:spPr>
          <a:xfrm>
            <a:off x="8687544" y="584200"/>
            <a:ext cx="2110444" cy="977900"/>
          </a:xfrm>
          <a:prstGeom prst="roundRect">
            <a:avLst/>
          </a:prstGeom>
          <a:solidFill>
            <a:srgbClr val="EBEEF9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395316D-1E70-9E4D-C82D-DC6493EC4CED}"/>
              </a:ext>
            </a:extLst>
          </p:cNvPr>
          <p:cNvSpPr txBox="1"/>
          <p:nvPr/>
        </p:nvSpPr>
        <p:spPr>
          <a:xfrm>
            <a:off x="4150924" y="2146300"/>
            <a:ext cx="7565680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en-US" sz="4000" b="1" dirty="0">
                <a:solidFill>
                  <a:schemeClr val="bg1"/>
                </a:solidFill>
              </a:rPr>
              <a:t>BIOPHOTOVOLTAIC SYSTEM 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9" name="Picture 18" descr="A close up of a logo&#10;&#10;Description automatically generated">
            <a:extLst>
              <a:ext uri="{FF2B5EF4-FFF2-40B4-BE49-F238E27FC236}">
                <a16:creationId xmlns:a16="http://schemas.microsoft.com/office/drawing/2014/main" id="{2A27540A-9E08-71C9-C49B-6AA04DE6EB1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1943" y="867733"/>
            <a:ext cx="1263157" cy="41083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BC3452E-282B-E1CE-1049-3451E4122F16}"/>
              </a:ext>
            </a:extLst>
          </p:cNvPr>
          <p:cNvSpPr txBox="1"/>
          <p:nvPr/>
        </p:nvSpPr>
        <p:spPr>
          <a:xfrm>
            <a:off x="4760259" y="3494967"/>
            <a:ext cx="6347011" cy="271914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Team Members :- </a:t>
            </a:r>
          </a:p>
          <a:p>
            <a:r>
              <a:rPr lang="en-IN" dirty="0">
                <a:solidFill>
                  <a:schemeClr val="bg1"/>
                </a:solidFill>
              </a:rPr>
              <a:t>Neha Mahajan (Team leader)</a:t>
            </a:r>
          </a:p>
          <a:p>
            <a:r>
              <a:rPr lang="en-IN" dirty="0">
                <a:solidFill>
                  <a:schemeClr val="bg1"/>
                </a:solidFill>
              </a:rPr>
              <a:t>Tejas Bhavsar </a:t>
            </a:r>
            <a:endParaRPr lang="en-IN" sz="2000" dirty="0">
              <a:solidFill>
                <a:schemeClr val="bg1"/>
              </a:solidFill>
            </a:endParaRPr>
          </a:p>
          <a:p>
            <a:r>
              <a:rPr lang="en-IN" sz="2000" dirty="0">
                <a:solidFill>
                  <a:schemeClr val="bg1"/>
                </a:solidFill>
              </a:rPr>
              <a:t> </a:t>
            </a:r>
          </a:p>
          <a:p>
            <a:r>
              <a:rPr lang="en-IN" sz="2000" dirty="0">
                <a:solidFill>
                  <a:schemeClr val="bg1"/>
                </a:solidFill>
              </a:rPr>
              <a:t> </a:t>
            </a:r>
          </a:p>
          <a:p>
            <a:r>
              <a:rPr lang="en-IN" dirty="0">
                <a:solidFill>
                  <a:schemeClr val="bg1"/>
                </a:solidFill>
              </a:rPr>
              <a:t>                                           Mentor :- Sagar Yadhav </a:t>
            </a:r>
          </a:p>
          <a:p>
            <a:endParaRPr lang="en-IN" dirty="0">
              <a:solidFill>
                <a:schemeClr val="bg1"/>
              </a:solidFill>
            </a:endParaRPr>
          </a:p>
          <a:p>
            <a:r>
              <a:rPr lang="en-IN" dirty="0">
                <a:solidFill>
                  <a:schemeClr val="bg1"/>
                </a:solidFill>
              </a:rPr>
              <a:t>College Name -  Dr. D. Y. Patil School of Science and Technology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07B0EB3-4D7E-E1A7-A60B-609E6C5439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20308" y="4784943"/>
            <a:ext cx="2279286" cy="221482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009507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>
          <a:extLst>
            <a:ext uri="{FF2B5EF4-FFF2-40B4-BE49-F238E27FC236}">
              <a16:creationId xmlns:a16="http://schemas.microsoft.com/office/drawing/2014/main" id="{F514D052-F397-BC36-1052-36D19CF59B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65B80B1-3B59-EA2F-68D8-475020EC920F}"/>
              </a:ext>
            </a:extLst>
          </p:cNvPr>
          <p:cNvSpPr txBox="1"/>
          <p:nvPr/>
        </p:nvSpPr>
        <p:spPr>
          <a:xfrm>
            <a:off x="202071" y="972537"/>
            <a:ext cx="5904091" cy="40011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IN" sz="2000" b="1" dirty="0">
                <a:solidFill>
                  <a:srgbClr val="213163"/>
                </a:solidFill>
              </a:rPr>
              <a:t>Result/Outcomes</a:t>
            </a:r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683DCBC-7A8C-07A8-ECE3-2959C5777DBD}"/>
              </a:ext>
            </a:extLst>
          </p:cNvPr>
          <p:cNvCxnSpPr/>
          <p:nvPr/>
        </p:nvCxnSpPr>
        <p:spPr>
          <a:xfrm>
            <a:off x="10162" y="6601050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04B03B25-CB6E-D3DC-F13F-B0F1109DF5F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0034" t="24194" r="19865" b="9510"/>
          <a:stretch>
            <a:fillRect/>
          </a:stretch>
        </p:blipFill>
        <p:spPr>
          <a:xfrm>
            <a:off x="95020" y="2111200"/>
            <a:ext cx="5265174" cy="4151407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C00D4AC-57E9-997E-9CEF-024501BBDA8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0925" t="8403" r="9963"/>
          <a:stretch>
            <a:fillRect/>
          </a:stretch>
        </p:blipFill>
        <p:spPr>
          <a:xfrm>
            <a:off x="5538788" y="1609721"/>
            <a:ext cx="6225858" cy="434455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7" name="Graphic 6" descr="Back with solid fill">
            <a:extLst>
              <a:ext uri="{FF2B5EF4-FFF2-40B4-BE49-F238E27FC236}">
                <a16:creationId xmlns:a16="http://schemas.microsoft.com/office/drawing/2014/main" id="{2A55F5E7-37BD-A46D-DF2E-724CCCA6A69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181600" y="2891116"/>
            <a:ext cx="708212" cy="63462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2F292AE-EC9D-CB68-B962-081DE6FA3715}"/>
              </a:ext>
            </a:extLst>
          </p:cNvPr>
          <p:cNvSpPr txBox="1"/>
          <p:nvPr/>
        </p:nvSpPr>
        <p:spPr>
          <a:xfrm>
            <a:off x="1061039" y="1639766"/>
            <a:ext cx="3333135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Welcome/Home page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5FD772-B0E0-F295-9210-5AB744CB3862}"/>
              </a:ext>
            </a:extLst>
          </p:cNvPr>
          <p:cNvSpPr txBox="1"/>
          <p:nvPr/>
        </p:nvSpPr>
        <p:spPr>
          <a:xfrm>
            <a:off x="7506929" y="6001521"/>
            <a:ext cx="3864077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Recommendation page </a:t>
            </a:r>
          </a:p>
        </p:txBody>
      </p:sp>
    </p:spTree>
    <p:extLst>
      <p:ext uri="{BB962C8B-B14F-4D97-AF65-F5344CB8AC3E}">
        <p14:creationId xmlns:p14="http://schemas.microsoft.com/office/powerpoint/2010/main" val="41511535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B54863C-6F05-7A6C-BEEC-51D8780CB46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3500" t="2547" r="34125" b="86025"/>
          <a:stretch>
            <a:fillRect/>
          </a:stretch>
        </p:blipFill>
        <p:spPr>
          <a:xfrm>
            <a:off x="4122420" y="868680"/>
            <a:ext cx="3947160" cy="701040"/>
          </a:xfrm>
          <a:prstGeom prst="rect">
            <a:avLst/>
          </a:prstGeom>
        </p:spPr>
      </p:pic>
      <p:pic>
        <p:nvPicPr>
          <p:cNvPr id="4" name="Graphic 3" descr="Arrow: Rotate right with solid fill">
            <a:extLst>
              <a:ext uri="{FF2B5EF4-FFF2-40B4-BE49-F238E27FC236}">
                <a16:creationId xmlns:a16="http://schemas.microsoft.com/office/drawing/2014/main" id="{5712FB67-097B-9EB8-20D0-6613D8D950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69530" y="683400"/>
            <a:ext cx="800100" cy="1427619"/>
          </a:xfrm>
          <a:prstGeom prst="rect">
            <a:avLst/>
          </a:prstGeom>
        </p:spPr>
      </p:pic>
      <p:pic>
        <p:nvPicPr>
          <p:cNvPr id="6" name="Graphic 5" descr="Arrow: Rotate left with solid fill">
            <a:extLst>
              <a:ext uri="{FF2B5EF4-FFF2-40B4-BE49-F238E27FC236}">
                <a16:creationId xmlns:a16="http://schemas.microsoft.com/office/drawing/2014/main" id="{659E0D16-96E6-306D-3714-736A820860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91914" y="683400"/>
            <a:ext cx="792481" cy="14276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90F2C7C-D3CD-31E3-1D5E-800ADA7875F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375" t="15466" r="50875" b="8261"/>
          <a:stretch>
            <a:fillRect/>
          </a:stretch>
        </p:blipFill>
        <p:spPr>
          <a:xfrm>
            <a:off x="396240" y="1937880"/>
            <a:ext cx="5090160" cy="467868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C3053-390C-62BF-B906-3621366139B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9125" t="17702" r="8250"/>
          <a:stretch>
            <a:fillRect/>
          </a:stretch>
        </p:blipFill>
        <p:spPr>
          <a:xfrm>
            <a:off x="6705602" y="1937880"/>
            <a:ext cx="5196840" cy="4678680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516501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EDC2FA5-D5F2-A19D-7A40-7DEBE39538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533" y="1853142"/>
            <a:ext cx="6159500" cy="419205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4" name="Graphic 3" descr="Back with solid fill">
            <a:extLst>
              <a:ext uri="{FF2B5EF4-FFF2-40B4-BE49-F238E27FC236}">
                <a16:creationId xmlns:a16="http://schemas.microsoft.com/office/drawing/2014/main" id="{05875F90-059E-9E25-A9E2-2B1210DB7B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287867" y="330570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7706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9AE5DB3-BC65-B553-C500-7252DE9E15C3}"/>
              </a:ext>
            </a:extLst>
          </p:cNvPr>
          <p:cNvSpPr txBox="1"/>
          <p:nvPr/>
        </p:nvSpPr>
        <p:spPr>
          <a:xfrm>
            <a:off x="202071" y="972537"/>
            <a:ext cx="5904091" cy="40011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IN" sz="2000" b="1" dirty="0">
                <a:solidFill>
                  <a:srgbClr val="213163"/>
                </a:solidFill>
              </a:rPr>
              <a:t>Result :- Mobile app View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CD88FF1-90CC-543E-495B-E525291578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9917" y="1372648"/>
            <a:ext cx="2820491" cy="486696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65CEC7D-A124-8644-A417-1B0C1C51F4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5120" y="1372647"/>
            <a:ext cx="2820492" cy="48669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9738E8D-B421-34EF-0AA6-72ACFEB4EE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47750" y="1372647"/>
            <a:ext cx="2820492" cy="5008490"/>
          </a:xfrm>
          <a:prstGeom prst="rect">
            <a:avLst/>
          </a:prstGeom>
        </p:spPr>
      </p:pic>
      <p:pic>
        <p:nvPicPr>
          <p:cNvPr id="10" name="Graphic 9" descr="Back with solid fill">
            <a:extLst>
              <a:ext uri="{FF2B5EF4-FFF2-40B4-BE49-F238E27FC236}">
                <a16:creationId xmlns:a16="http://schemas.microsoft.com/office/drawing/2014/main" id="{2C0093E2-5110-60ED-60DD-17B05793389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935612" y="2662084"/>
            <a:ext cx="914400" cy="914400"/>
          </a:xfrm>
          <a:prstGeom prst="rect">
            <a:avLst/>
          </a:prstGeom>
        </p:spPr>
      </p:pic>
      <p:pic>
        <p:nvPicPr>
          <p:cNvPr id="11" name="Graphic 10" descr="Back with solid fill">
            <a:extLst>
              <a:ext uri="{FF2B5EF4-FFF2-40B4-BE49-F238E27FC236}">
                <a16:creationId xmlns:a16="http://schemas.microsoft.com/office/drawing/2014/main" id="{FABAA313-473F-94C2-AFC3-B1B7BE30E99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40184" y="266208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8717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7B9E35A-BFB3-F44F-1DEC-9210CD2FBF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586" y="1160206"/>
            <a:ext cx="3066298" cy="511277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C5C5030-058B-CC41-BE99-5946E70A06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7935" y="1025013"/>
            <a:ext cx="3165231" cy="511277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5577FD5-4666-5D71-F427-749A85C5CD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23217" y="1160206"/>
            <a:ext cx="3165231" cy="5112774"/>
          </a:xfrm>
          <a:prstGeom prst="rect">
            <a:avLst/>
          </a:prstGeom>
        </p:spPr>
      </p:pic>
      <p:pic>
        <p:nvPicPr>
          <p:cNvPr id="8" name="Graphic 7" descr="Back with solid fill">
            <a:extLst>
              <a:ext uri="{FF2B5EF4-FFF2-40B4-BE49-F238E27FC236}">
                <a16:creationId xmlns:a16="http://schemas.microsoft.com/office/drawing/2014/main" id="{65EB5484-7C7C-0878-A455-B18ADAA2757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500710" y="2971800"/>
            <a:ext cx="914400" cy="914400"/>
          </a:xfrm>
          <a:prstGeom prst="rect">
            <a:avLst/>
          </a:prstGeom>
        </p:spPr>
      </p:pic>
      <p:pic>
        <p:nvPicPr>
          <p:cNvPr id="9" name="Graphic 8" descr="Back with solid fill">
            <a:extLst>
              <a:ext uri="{FF2B5EF4-FFF2-40B4-BE49-F238E27FC236}">
                <a16:creationId xmlns:a16="http://schemas.microsoft.com/office/drawing/2014/main" id="{7529ACB4-480D-2549-ED2B-C889F3063DF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265992" y="288085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0707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>
          <a:extLst>
            <a:ext uri="{FF2B5EF4-FFF2-40B4-BE49-F238E27FC236}">
              <a16:creationId xmlns:a16="http://schemas.microsoft.com/office/drawing/2014/main" id="{42F31CEF-5515-4F5D-1100-281FEB2D19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E7B0A38-E51F-FAB3-43A3-E6F66F53FEEB}"/>
              </a:ext>
            </a:extLst>
          </p:cNvPr>
          <p:cNvSpPr txBox="1"/>
          <p:nvPr/>
        </p:nvSpPr>
        <p:spPr>
          <a:xfrm>
            <a:off x="411699" y="1218729"/>
            <a:ext cx="5904091" cy="40011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IN" sz="2000" b="1" dirty="0">
                <a:solidFill>
                  <a:srgbClr val="213163"/>
                </a:solidFill>
              </a:rPr>
              <a:t>Conclusion</a:t>
            </a:r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05A772F-AA2F-0824-304C-1925559E5831}"/>
              </a:ext>
            </a:extLst>
          </p:cNvPr>
          <p:cNvCxnSpPr/>
          <p:nvPr/>
        </p:nvCxnSpPr>
        <p:spPr>
          <a:xfrm>
            <a:off x="0" y="6055360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356D15B9-0CF7-384F-B7E3-85B4164B9040}"/>
              </a:ext>
            </a:extLst>
          </p:cNvPr>
          <p:cNvSpPr txBox="1"/>
          <p:nvPr/>
        </p:nvSpPr>
        <p:spPr>
          <a:xfrm>
            <a:off x="411699" y="1900055"/>
            <a:ext cx="7391181" cy="2965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Fruit juice can act as a natural and eco-friendly source of electricity.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project presents a simple and affordable alternative to silicon solar panels.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Weather-based fruit selection improves power efficiency and usability.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system proves the potential of combining biology with modern technology.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This concept opens new possibilities for sustainable energy in rural areas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14F3FF-24EA-8067-FC49-2DB33FB6C35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222" t="6222" r="5111" b="6444"/>
          <a:stretch>
            <a:fillRect/>
          </a:stretch>
        </p:blipFill>
        <p:spPr>
          <a:xfrm>
            <a:off x="8077199" y="1900055"/>
            <a:ext cx="3886201" cy="3860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261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A0121CE-6584-4A37-7911-C4D8ED8B9EFF}"/>
              </a:ext>
            </a:extLst>
          </p:cNvPr>
          <p:cNvSpPr txBox="1"/>
          <p:nvPr/>
        </p:nvSpPr>
        <p:spPr>
          <a:xfrm>
            <a:off x="411699" y="1218729"/>
            <a:ext cx="5904091" cy="40011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IN" sz="2000" b="1" dirty="0">
                <a:solidFill>
                  <a:srgbClr val="213163"/>
                </a:solidFill>
              </a:rPr>
              <a:t>Reference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E320D05-A1DA-87AB-AA70-2E1F041DF5CD}"/>
              </a:ext>
            </a:extLst>
          </p:cNvPr>
          <p:cNvSpPr txBox="1"/>
          <p:nvPr/>
        </p:nvSpPr>
        <p:spPr>
          <a:xfrm>
            <a:off x="586409" y="1858617"/>
            <a:ext cx="7364895" cy="44021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References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OpenWeatherMap API Documentation</a:t>
            </a:r>
            <a:br>
              <a:rPr lang="en-US" dirty="0"/>
            </a:br>
            <a:r>
              <a:rPr lang="en-US" dirty="0">
                <a:hlinkClick r:id="rId2"/>
              </a:rPr>
              <a:t>https://openweathermap.org/api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Bio-photovoltaic Research Articles</a:t>
            </a:r>
            <a:br>
              <a:rPr lang="en-US" dirty="0"/>
            </a:br>
            <a:r>
              <a:rPr lang="en-IN" dirty="0"/>
              <a:t>https://www.sciencedirect.com/topics/engineering/biophotovoltaic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Renewable Energy Concepts</a:t>
            </a:r>
            <a:br>
              <a:rPr lang="en-US" dirty="0"/>
            </a:br>
            <a:r>
              <a:rPr lang="en-US" dirty="0"/>
              <a:t>https://energy.gov/science-innovation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Electrochemical Cell Fundamentals</a:t>
            </a:r>
            <a:br>
              <a:rPr lang="en-US" dirty="0"/>
            </a:br>
            <a:r>
              <a:rPr lang="en-US" dirty="0"/>
              <a:t>https://chem.libretexts.org/Bookshelves/Physical_and_Theoretical_Chemistry</a:t>
            </a:r>
          </a:p>
          <a:p>
            <a:endParaRPr lang="en-IN" dirty="0"/>
          </a:p>
          <a:p>
            <a:endParaRPr lang="en-IN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Project GitHub Repository</a:t>
            </a:r>
          </a:p>
          <a:p>
            <a:r>
              <a:rPr lang="en-US" dirty="0">
                <a:hlinkClick r:id="rId3"/>
              </a:rPr>
              <a:t>https://github.com/27Neha/bio_photovoltaic_system</a:t>
            </a:r>
            <a:endParaRPr lang="en-US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355272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>
          <a:extLst>
            <a:ext uri="{FF2B5EF4-FFF2-40B4-BE49-F238E27FC236}">
              <a16:creationId xmlns:a16="http://schemas.microsoft.com/office/drawing/2014/main" id="{AD19869F-96B9-5203-AAF3-45AE6C4BE1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90D9D66-F842-8A54-E13C-54231FFCB3A9}"/>
              </a:ext>
            </a:extLst>
          </p:cNvPr>
          <p:cNvSpPr txBox="1"/>
          <p:nvPr/>
        </p:nvSpPr>
        <p:spPr>
          <a:xfrm>
            <a:off x="191909" y="1019671"/>
            <a:ext cx="5904091" cy="40011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IN" sz="2000" b="1" dirty="0">
                <a:solidFill>
                  <a:srgbClr val="213163"/>
                </a:solidFill>
              </a:rPr>
              <a:t>Future Perspective</a:t>
            </a:r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775EF88-7E4D-D10C-498C-A7D20A3B78E2}"/>
              </a:ext>
            </a:extLst>
          </p:cNvPr>
          <p:cNvCxnSpPr/>
          <p:nvPr/>
        </p:nvCxnSpPr>
        <p:spPr>
          <a:xfrm>
            <a:off x="0" y="6055360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A824A8C9-59AA-A409-60DC-E55FF2C068C3}"/>
              </a:ext>
            </a:extLst>
          </p:cNvPr>
          <p:cNvSpPr txBox="1"/>
          <p:nvPr/>
        </p:nvSpPr>
        <p:spPr>
          <a:xfrm>
            <a:off x="202071" y="1715678"/>
            <a:ext cx="5272297" cy="26782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dirty="0"/>
              <a:t>Build a hybrid solar + bio-photovoltaic system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Add IoT sensors to monitor real-time voltage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Expand the fruit database using experimental lab testing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Deploy as a mobile app for global use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Create a physical prototype with replaceable electrolyte cartridges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Integrate cloud analytics for energy tracking</a:t>
            </a:r>
            <a:endParaRPr lang="en-IN" dirty="0"/>
          </a:p>
        </p:txBody>
      </p:sp>
      <p:sp>
        <p:nvSpPr>
          <p:cNvPr id="5" name="AutoShape 3" descr="Image of ">
            <a:extLst>
              <a:ext uri="{FF2B5EF4-FFF2-40B4-BE49-F238E27FC236}">
                <a16:creationId xmlns:a16="http://schemas.microsoft.com/office/drawing/2014/main" id="{A9CAE155-AEBE-3540-4292-865B7539801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418F33-F000-45ED-38D3-A7079905BB0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9411" b="8432"/>
          <a:stretch>
            <a:fillRect/>
          </a:stretch>
        </p:blipFill>
        <p:spPr>
          <a:xfrm>
            <a:off x="5943600" y="965201"/>
            <a:ext cx="5997792" cy="4927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2885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61;g5fab984687_2_0">
            <a:extLst>
              <a:ext uri="{FF2B5EF4-FFF2-40B4-BE49-F238E27FC236}">
                <a16:creationId xmlns:a16="http://schemas.microsoft.com/office/drawing/2014/main" id="{0C30A77F-BE9B-73CB-CC7F-A1F8B5B87AB9}"/>
              </a:ext>
            </a:extLst>
          </p:cNvPr>
          <p:cNvSpPr txBox="1">
            <a:spLocks/>
          </p:cNvSpPr>
          <p:nvPr/>
        </p:nvSpPr>
        <p:spPr>
          <a:xfrm>
            <a:off x="4315206" y="3214562"/>
            <a:ext cx="3561588" cy="987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US" sz="5000" b="1">
                <a:solidFill>
                  <a:srgbClr val="213163"/>
                </a:solidFill>
              </a:rPr>
              <a:t>Thank You</a:t>
            </a:r>
            <a:endParaRPr lang="en-US" sz="5000"/>
          </a:p>
        </p:txBody>
      </p:sp>
    </p:spTree>
    <p:extLst>
      <p:ext uri="{BB962C8B-B14F-4D97-AF65-F5344CB8AC3E}">
        <p14:creationId xmlns:p14="http://schemas.microsoft.com/office/powerpoint/2010/main" val="35443651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>
          <a:extLst>
            <a:ext uri="{FF2B5EF4-FFF2-40B4-BE49-F238E27FC236}">
              <a16:creationId xmlns:a16="http://schemas.microsoft.com/office/drawing/2014/main" id="{982100C0-8C1F-4181-DD75-D87774F4B0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5DF1CE7-F465-D81C-97B0-79E3F2480924}"/>
              </a:ext>
            </a:extLst>
          </p:cNvPr>
          <p:cNvCxnSpPr/>
          <p:nvPr/>
        </p:nvCxnSpPr>
        <p:spPr>
          <a:xfrm>
            <a:off x="0" y="6055360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Google Shape;61;g5fab984687_2_0">
            <a:extLst>
              <a:ext uri="{FF2B5EF4-FFF2-40B4-BE49-F238E27FC236}">
                <a16:creationId xmlns:a16="http://schemas.microsoft.com/office/drawing/2014/main" id="{583006E0-F63C-4BA4-389D-C91A4075610B}"/>
              </a:ext>
            </a:extLst>
          </p:cNvPr>
          <p:cNvSpPr txBox="1">
            <a:spLocks noGrp="1"/>
          </p:cNvSpPr>
          <p:nvPr/>
        </p:nvSpPr>
        <p:spPr>
          <a:xfrm>
            <a:off x="407838" y="873305"/>
            <a:ext cx="5025142" cy="6873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 sz="2000" b="1">
                <a:solidFill>
                  <a:srgbClr val="213163"/>
                </a:solidFill>
              </a:rPr>
              <a:t>Project Objectives</a:t>
            </a:r>
            <a:endParaRPr lang="en-US" sz="200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14668EA-F609-4C8E-7E33-C8D4F3A311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1265" y="1124611"/>
            <a:ext cx="4602826" cy="4613712"/>
          </a:xfrm>
          <a:prstGeom prst="rect">
            <a:avLst/>
          </a:prstGeom>
        </p:spPr>
      </p:pic>
      <p:sp>
        <p:nvSpPr>
          <p:cNvPr id="8" name="Google Shape;62;g5fab984687_2_0">
            <a:extLst>
              <a:ext uri="{FF2B5EF4-FFF2-40B4-BE49-F238E27FC236}">
                <a16:creationId xmlns:a16="http://schemas.microsoft.com/office/drawing/2014/main" id="{761FE11B-F08F-EA24-6ECA-6D0A1BF1E903}"/>
              </a:ext>
            </a:extLst>
          </p:cNvPr>
          <p:cNvSpPr txBox="1"/>
          <p:nvPr/>
        </p:nvSpPr>
        <p:spPr>
          <a:xfrm>
            <a:off x="407838" y="1465006"/>
            <a:ext cx="5369163" cy="4198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182880" indent="-18288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213163"/>
                </a:solidFill>
              </a:rPr>
              <a:t>Project Goals and Vision</a:t>
            </a:r>
            <a:endParaRPr lang="en-US" sz="1600" dirty="0"/>
          </a:p>
          <a:p>
            <a:pPr marL="182880" indent="-18288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Problem Statement</a:t>
            </a:r>
            <a:endParaRPr lang="en-US" sz="1100" dirty="0"/>
          </a:p>
          <a:p>
            <a:pPr marL="182880" indent="-18288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Project Overview – Introduction</a:t>
            </a:r>
          </a:p>
          <a:p>
            <a:pPr marL="182880" indent="-18288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rgbClr val="213163"/>
                </a:solidFill>
              </a:rPr>
              <a:t>Motivation</a:t>
            </a:r>
            <a:endParaRPr lang="en-US" sz="1600" dirty="0"/>
          </a:p>
          <a:p>
            <a:pPr marL="182880" indent="-18288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End Users</a:t>
            </a:r>
          </a:p>
          <a:p>
            <a:pPr marL="182880" indent="-18288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Wow Factor in Project</a:t>
            </a:r>
          </a:p>
          <a:p>
            <a:pPr marL="182880" indent="-18288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Modelling/Block Diagram/Flow of Project</a:t>
            </a:r>
          </a:p>
          <a:p>
            <a:pPr marL="182880" indent="-18288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Result/outcomes</a:t>
            </a:r>
          </a:p>
          <a:p>
            <a:pPr marL="182880" indent="-18288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Conclusion</a:t>
            </a:r>
          </a:p>
          <a:p>
            <a:pPr marL="182880" indent="-18288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Reference</a:t>
            </a:r>
          </a:p>
          <a:p>
            <a:pPr marL="182880" indent="-18288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Future Perspective</a:t>
            </a:r>
          </a:p>
          <a:p>
            <a:pPr marL="182880" indent="-182880">
              <a:buFont typeface="Arial" panose="020B0604020202020204" pitchFamily="34" charset="0"/>
              <a:buChar char="•"/>
            </a:pP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3074639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>
          <a:extLst>
            <a:ext uri="{FF2B5EF4-FFF2-40B4-BE49-F238E27FC236}">
              <a16:creationId xmlns:a16="http://schemas.microsoft.com/office/drawing/2014/main" id="{982100C0-8C1F-4181-DD75-D87774F4B0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5DF1CE7-F465-D81C-97B0-79E3F2480924}"/>
              </a:ext>
            </a:extLst>
          </p:cNvPr>
          <p:cNvCxnSpPr/>
          <p:nvPr/>
        </p:nvCxnSpPr>
        <p:spPr>
          <a:xfrm>
            <a:off x="0" y="6055360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Google Shape;61;g5fab984687_2_0">
            <a:extLst>
              <a:ext uri="{FF2B5EF4-FFF2-40B4-BE49-F238E27FC236}">
                <a16:creationId xmlns:a16="http://schemas.microsoft.com/office/drawing/2014/main" id="{583006E0-F63C-4BA4-389D-C91A4075610B}"/>
              </a:ext>
            </a:extLst>
          </p:cNvPr>
          <p:cNvSpPr txBox="1">
            <a:spLocks noGrp="1"/>
          </p:cNvSpPr>
          <p:nvPr/>
        </p:nvSpPr>
        <p:spPr>
          <a:xfrm>
            <a:off x="407838" y="864705"/>
            <a:ext cx="5025142" cy="6873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 sz="2000" b="1" dirty="0">
                <a:solidFill>
                  <a:srgbClr val="213163"/>
                </a:solidFill>
              </a:rPr>
              <a:t>Project Goals and Vision</a:t>
            </a:r>
            <a:endParaRPr lang="en-US" sz="20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62D4EE2-9C9B-5C7D-6568-F51521E0F242}"/>
              </a:ext>
            </a:extLst>
          </p:cNvPr>
          <p:cNvSpPr txBox="1"/>
          <p:nvPr/>
        </p:nvSpPr>
        <p:spPr>
          <a:xfrm>
            <a:off x="407838" y="1384690"/>
            <a:ext cx="9553433" cy="21035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To design a cost-efficient alternative to silicon solar panels using natural fruit electrolytes.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To develop a real-time intelligent system that recommends the best fruit for electricity generation based on the user’s city weather.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To calculate power output, efficiency, cost per hour, and electrolyte lifespan.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To build an interactive 3D interface showcasing the entire bio-photovoltaic process.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To demonstrate how biology + technology can create scalable green energy solutions.</a:t>
            </a:r>
            <a:endParaRPr lang="en-IN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8163AF9-9C15-28BA-FB24-A1E52432E20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0214" b="33800"/>
          <a:stretch>
            <a:fillRect/>
          </a:stretch>
        </p:blipFill>
        <p:spPr>
          <a:xfrm>
            <a:off x="716280" y="3596640"/>
            <a:ext cx="10287000" cy="2458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6680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87AFAD5-578C-DC2D-F127-90FF4287354D}"/>
              </a:ext>
            </a:extLst>
          </p:cNvPr>
          <p:cNvSpPr txBox="1"/>
          <p:nvPr/>
        </p:nvSpPr>
        <p:spPr>
          <a:xfrm>
            <a:off x="400166" y="1122662"/>
            <a:ext cx="5904091" cy="40011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IN" sz="2000" b="1" dirty="0">
                <a:solidFill>
                  <a:srgbClr val="213163"/>
                </a:solidFill>
              </a:rPr>
              <a:t>Problem Statement</a:t>
            </a:r>
            <a:endParaRPr lang="en-US" sz="185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770973D-24E3-B548-9A8C-F60D899B2783}"/>
              </a:ext>
            </a:extLst>
          </p:cNvPr>
          <p:cNvSpPr txBox="1"/>
          <p:nvPr/>
        </p:nvSpPr>
        <p:spPr>
          <a:xfrm>
            <a:off x="400166" y="1773314"/>
            <a:ext cx="11391668" cy="954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Silicon-based solar panels are expensive, non-biodegradable, and inaccessible for many communities. There is a need for a low-cost, eco-friendly energy solution that adapts to real-time weather conditions and works globally.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0316C7-2A29-EB78-4473-49BCE10EF8A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2204" b="18445"/>
          <a:stretch>
            <a:fillRect/>
          </a:stretch>
        </p:blipFill>
        <p:spPr>
          <a:xfrm>
            <a:off x="2565388" y="2978156"/>
            <a:ext cx="7477737" cy="3699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0435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>
          <a:extLst>
            <a:ext uri="{FF2B5EF4-FFF2-40B4-BE49-F238E27FC236}">
              <a16:creationId xmlns:a16="http://schemas.microsoft.com/office/drawing/2014/main" id="{6CFA96E3-C7EB-55DF-2AA8-2936B30AF5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CBEBBBA-5CF4-5202-786C-054FC76F51FF}"/>
              </a:ext>
            </a:extLst>
          </p:cNvPr>
          <p:cNvSpPr txBox="1"/>
          <p:nvPr/>
        </p:nvSpPr>
        <p:spPr>
          <a:xfrm>
            <a:off x="202071" y="1117445"/>
            <a:ext cx="5904091" cy="40011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IN" sz="2000" b="1" dirty="0">
                <a:solidFill>
                  <a:srgbClr val="213163"/>
                </a:solidFill>
              </a:rPr>
              <a:t>Project Overview - Introduction</a:t>
            </a:r>
            <a:endParaRPr lang="en-US" sz="1850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9D36B33-2DAC-4F13-4E60-E206B01FE04F}"/>
              </a:ext>
            </a:extLst>
          </p:cNvPr>
          <p:cNvCxnSpPr/>
          <p:nvPr/>
        </p:nvCxnSpPr>
        <p:spPr>
          <a:xfrm>
            <a:off x="0" y="6055360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1C50F4DF-4B3F-28BF-10C5-0FB9665645A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197" t="8500" r="7491" b="4500"/>
          <a:stretch>
            <a:fillRect/>
          </a:stretch>
        </p:blipFill>
        <p:spPr>
          <a:xfrm>
            <a:off x="7211961" y="1795827"/>
            <a:ext cx="4777968" cy="361682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6B99FA0-5844-C131-3B85-70B3C59710EA}"/>
              </a:ext>
            </a:extLst>
          </p:cNvPr>
          <p:cNvSpPr txBox="1"/>
          <p:nvPr/>
        </p:nvSpPr>
        <p:spPr>
          <a:xfrm>
            <a:off x="202071" y="1941375"/>
            <a:ext cx="7009890" cy="26782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  <a:cs typeface="Times New Roman" panose="02020603050405020304" pitchFamily="18" charset="0"/>
              </a:rPr>
              <a:t>Bio-Photovoltaic system that generates electricity using fruit juice electrolytes.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  <a:cs typeface="Times New Roman" panose="02020603050405020304" pitchFamily="18" charset="0"/>
              </a:rPr>
              <a:t>Replaces silicon with natural, biodegradable fruit-based energy.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  <a:cs typeface="Times New Roman" panose="02020603050405020304" pitchFamily="18" charset="0"/>
              </a:rPr>
              <a:t>Uses a weather API to suggest the best fruit electrolyte for any city.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  <a:cs typeface="Times New Roman" panose="02020603050405020304" pitchFamily="18" charset="0"/>
              </a:rPr>
              <a:t>Displays power output, efficiency, cost per hour, and fruit properties.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  <a:cs typeface="Times New Roman" panose="02020603050405020304" pitchFamily="18" charset="0"/>
              </a:rPr>
              <a:t>Features a smooth and futuristic 3D interactive user interface.</a:t>
            </a:r>
            <a:endParaRPr lang="en-IN" dirty="0">
              <a:latin typeface="+mj-lt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47474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E7C791-D099-1937-3CE0-0E8227B15456}"/>
              </a:ext>
            </a:extLst>
          </p:cNvPr>
          <p:cNvSpPr txBox="1"/>
          <p:nvPr/>
        </p:nvSpPr>
        <p:spPr>
          <a:xfrm>
            <a:off x="232347" y="1102796"/>
            <a:ext cx="610099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>
                <a:solidFill>
                  <a:srgbClr val="213163"/>
                </a:solidFill>
              </a:rPr>
              <a:t>Motivation</a:t>
            </a:r>
            <a:endParaRPr lang="en-US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CEC8D4-E1A8-82B4-1CE8-5E998D81F084}"/>
              </a:ext>
            </a:extLst>
          </p:cNvPr>
          <p:cNvSpPr txBox="1"/>
          <p:nvPr/>
        </p:nvSpPr>
        <p:spPr>
          <a:xfrm>
            <a:off x="232347" y="1603960"/>
            <a:ext cx="8162145" cy="4565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 </a:t>
            </a:r>
            <a:r>
              <a:rPr lang="en-US" sz="1800" b="1" dirty="0">
                <a:latin typeface="+mj-lt"/>
                <a:cs typeface="Times New Roman" panose="02020603050405020304" pitchFamily="18" charset="0"/>
              </a:rPr>
              <a:t>Rising Need for Low-Cost Renewable Energy</a:t>
            </a:r>
          </a:p>
          <a:p>
            <a:r>
              <a:rPr lang="en-US" sz="1800" dirty="0">
                <a:latin typeface="+mj-lt"/>
                <a:cs typeface="Times New Roman" panose="02020603050405020304" pitchFamily="18" charset="0"/>
              </a:rPr>
              <a:t>Rural areas face costly or limited electricity; fruit-based systems offer an affordable alternative.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b="1" dirty="0">
                <a:latin typeface="+mj-lt"/>
                <a:cs typeface="Times New Roman" panose="02020603050405020304" pitchFamily="18" charset="0"/>
              </a:rPr>
              <a:t> Using Natural &amp; Easily Available Resources</a:t>
            </a:r>
          </a:p>
          <a:p>
            <a:r>
              <a:rPr lang="en-US" sz="1800" dirty="0">
                <a:latin typeface="+mj-lt"/>
                <a:cs typeface="Times New Roman" panose="02020603050405020304" pitchFamily="18" charset="0"/>
              </a:rPr>
              <a:t>Fruits are accessible, biodegradable, and safe—making them a simple micro-energy source.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b="1" dirty="0">
                <a:latin typeface="+mj-lt"/>
                <a:cs typeface="Times New Roman" panose="02020603050405020304" pitchFamily="18" charset="0"/>
              </a:rPr>
              <a:t> Reducing Fruit Wastage</a:t>
            </a:r>
          </a:p>
          <a:p>
            <a:r>
              <a:rPr lang="en-US" sz="1800" dirty="0">
                <a:latin typeface="+mj-lt"/>
                <a:cs typeface="Times New Roman" panose="02020603050405020304" pitchFamily="18" charset="0"/>
              </a:rPr>
              <a:t>Spoiled or unused fruits can be repurposed into electricity instead of being wasted.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b="1" dirty="0">
                <a:latin typeface="+mj-lt"/>
                <a:cs typeface="Times New Roman" panose="02020603050405020304" pitchFamily="18" charset="0"/>
              </a:rPr>
              <a:t> Eco-Friendly and Sustainable Solution</a:t>
            </a:r>
          </a:p>
          <a:p>
            <a:r>
              <a:rPr lang="en-US" sz="1800" dirty="0">
                <a:latin typeface="+mj-lt"/>
                <a:cs typeface="Times New Roman" panose="02020603050405020304" pitchFamily="18" charset="0"/>
              </a:rPr>
              <a:t>Fruit electrolytes have zero carbon footprint, supporting clean and green energy.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b="1" dirty="0">
                <a:latin typeface="+mj-lt"/>
                <a:cs typeface="Times New Roman" panose="02020603050405020304" pitchFamily="18" charset="0"/>
              </a:rPr>
              <a:t>Encouraging Innovation in Green Energy</a:t>
            </a:r>
          </a:p>
          <a:p>
            <a:r>
              <a:rPr lang="en-US" sz="1800" dirty="0">
                <a:latin typeface="+mj-lt"/>
                <a:cs typeface="Times New Roman" panose="02020603050405020304" pitchFamily="18" charset="0"/>
              </a:rPr>
              <a:t>Combining biology + technology opens new possibilities for renewable energy innovation</a:t>
            </a:r>
            <a:r>
              <a:rPr lang="en-US" sz="1800" dirty="0">
                <a:latin typeface="+mj-lt"/>
              </a:rPr>
              <a:t>.</a:t>
            </a:r>
          </a:p>
          <a:p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DE1A12-5DF8-E83C-FDE2-CA816FFA443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199" t="10492" r="9270" b="9946"/>
          <a:stretch>
            <a:fillRect/>
          </a:stretch>
        </p:blipFill>
        <p:spPr>
          <a:xfrm>
            <a:off x="8275320" y="1733968"/>
            <a:ext cx="3819246" cy="4179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1480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>
          <a:extLst>
            <a:ext uri="{FF2B5EF4-FFF2-40B4-BE49-F238E27FC236}">
              <a16:creationId xmlns:a16="http://schemas.microsoft.com/office/drawing/2014/main" id="{82ED5FB8-425A-4665-42F5-5CC706CCA9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B9B8291-8A2E-40AC-9C88-A70F47D7B60C}"/>
              </a:ext>
            </a:extLst>
          </p:cNvPr>
          <p:cNvSpPr txBox="1"/>
          <p:nvPr/>
        </p:nvSpPr>
        <p:spPr>
          <a:xfrm>
            <a:off x="202071" y="972537"/>
            <a:ext cx="5904091" cy="40011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IN" sz="2000" b="1">
                <a:solidFill>
                  <a:srgbClr val="213163"/>
                </a:solidFill>
              </a:rPr>
              <a:t>End Users</a:t>
            </a:r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6FCDAF6-8CC4-501B-E7B6-453DC4924D09}"/>
              </a:ext>
            </a:extLst>
          </p:cNvPr>
          <p:cNvCxnSpPr/>
          <p:nvPr/>
        </p:nvCxnSpPr>
        <p:spPr>
          <a:xfrm>
            <a:off x="0" y="6055360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1E96A47-99D7-63DE-6DB7-B205C4B7E5F5}"/>
              </a:ext>
            </a:extLst>
          </p:cNvPr>
          <p:cNvSpPr txBox="1"/>
          <p:nvPr/>
        </p:nvSpPr>
        <p:spPr>
          <a:xfrm>
            <a:off x="327378" y="1806222"/>
            <a:ext cx="5768622" cy="612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Rural &amp; remote households needing low-cost power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/>
              <a:t>Educational institutions (science labs &amp; demos)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dirty="0"/>
              <a:t>Disaster relief zones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dirty="0"/>
              <a:t>Eco-friendly product developers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dirty="0"/>
              <a:t>Renewable energy researchers &amp; startups</a:t>
            </a:r>
          </a:p>
          <a:p>
            <a:endParaRPr lang="en-US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BE443A5-4253-31D9-DE33-71D642A3770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8639"/>
          <a:stretch>
            <a:fillRect/>
          </a:stretch>
        </p:blipFill>
        <p:spPr>
          <a:xfrm>
            <a:off x="6096000" y="1172592"/>
            <a:ext cx="5768622" cy="4882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3491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>
          <a:extLst>
            <a:ext uri="{FF2B5EF4-FFF2-40B4-BE49-F238E27FC236}">
              <a16:creationId xmlns:a16="http://schemas.microsoft.com/office/drawing/2014/main" id="{83201705-0A2B-4BCF-297B-D9722E1CC7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15BFC9B-AE6E-0231-F153-9FA6A53336DE}"/>
              </a:ext>
            </a:extLst>
          </p:cNvPr>
          <p:cNvSpPr txBox="1"/>
          <p:nvPr/>
        </p:nvSpPr>
        <p:spPr>
          <a:xfrm>
            <a:off x="344309" y="998962"/>
            <a:ext cx="5904091" cy="40011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IN" sz="2000" b="1" dirty="0">
                <a:solidFill>
                  <a:srgbClr val="213163"/>
                </a:solidFill>
              </a:rPr>
              <a:t>Wow Factors in Project</a:t>
            </a:r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3C30159-1BB7-8E93-3ABC-73786A089387}"/>
              </a:ext>
            </a:extLst>
          </p:cNvPr>
          <p:cNvCxnSpPr/>
          <p:nvPr/>
        </p:nvCxnSpPr>
        <p:spPr>
          <a:xfrm>
            <a:off x="0" y="6055360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AutoShape 2" descr="Image of ">
            <a:extLst>
              <a:ext uri="{FF2B5EF4-FFF2-40B4-BE49-F238E27FC236}">
                <a16:creationId xmlns:a16="http://schemas.microsoft.com/office/drawing/2014/main" id="{91C0C4E1-40E6-77BB-B229-582FF927C92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861E352-8EEA-CD16-64AE-3381E084AD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4638" y="972538"/>
            <a:ext cx="5208695" cy="508282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788BB20-9D54-FE93-1091-3C4428737DD1}"/>
              </a:ext>
            </a:extLst>
          </p:cNvPr>
          <p:cNvSpPr txBox="1"/>
          <p:nvPr/>
        </p:nvSpPr>
        <p:spPr>
          <a:xfrm>
            <a:off x="338667" y="1658900"/>
            <a:ext cx="6155141" cy="3540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Best efficiency in sunny climates:</a:t>
            </a:r>
            <a:r>
              <a:rPr lang="en-US" dirty="0"/>
              <a:t> Orange Juice – 95%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Best performance in cloudy conditions:</a:t>
            </a:r>
            <a:r>
              <a:rPr lang="en-US" dirty="0"/>
              <a:t> Beetroot Juice – 90%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Overall cost reduction:</a:t>
            </a:r>
            <a:r>
              <a:rPr lang="en-US" dirty="0"/>
              <a:t> Up to 60% cheaper than commercial solar panels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Return on investment (ROI):</a:t>
            </a:r>
            <a:r>
              <a:rPr lang="en-US" dirty="0"/>
              <a:t> Achieved in 6–8 months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Eco-friendly materials</a:t>
            </a:r>
            <a:r>
              <a:rPr lang="en-US" dirty="0"/>
              <a:t>: Fully biodegradable setup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b="1" dirty="0"/>
              <a:t>Energy source</a:t>
            </a:r>
            <a:r>
              <a:rPr lang="en-IN" dirty="0"/>
              <a:t>: Uses fruit juice electrolytes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Technology fusion:</a:t>
            </a:r>
            <a:r>
              <a:rPr lang="en-US" dirty="0"/>
              <a:t> Unique blend of biology + technology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373260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>
          <a:extLst>
            <a:ext uri="{FF2B5EF4-FFF2-40B4-BE49-F238E27FC236}">
              <a16:creationId xmlns:a16="http://schemas.microsoft.com/office/drawing/2014/main" id="{2DA83078-77BF-8732-F35D-B5E0418E30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F43A1D2-BA94-C28C-CC33-20F2A8CBF8E6}"/>
              </a:ext>
            </a:extLst>
          </p:cNvPr>
          <p:cNvSpPr txBox="1"/>
          <p:nvPr/>
        </p:nvSpPr>
        <p:spPr>
          <a:xfrm>
            <a:off x="202071" y="972537"/>
            <a:ext cx="5904091" cy="40011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IN" sz="2000" b="1">
                <a:solidFill>
                  <a:srgbClr val="213163"/>
                </a:solidFill>
              </a:rPr>
              <a:t>Modelling/Block Diagram/Flow of Project</a:t>
            </a:r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ADAE0B2-C9ED-491C-8F68-0E6205CBB90D}"/>
              </a:ext>
            </a:extLst>
          </p:cNvPr>
          <p:cNvCxnSpPr/>
          <p:nvPr/>
        </p:nvCxnSpPr>
        <p:spPr>
          <a:xfrm>
            <a:off x="0" y="6055360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75F34AD2-CBFE-563A-C235-90A89A8C620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1654" b="37008"/>
          <a:stretch>
            <a:fillRect/>
          </a:stretch>
        </p:blipFill>
        <p:spPr>
          <a:xfrm>
            <a:off x="469983" y="1766964"/>
            <a:ext cx="10439400" cy="369944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1F5AF2E-33EF-B83E-AE47-58EB21F952B7}"/>
              </a:ext>
            </a:extLst>
          </p:cNvPr>
          <p:cNvSpPr txBox="1"/>
          <p:nvPr/>
        </p:nvSpPr>
        <p:spPr>
          <a:xfrm>
            <a:off x="589935" y="5522171"/>
            <a:ext cx="106925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End-to-end flow of how the system analyzes weather, selects the best fruit electrolyte, and calculates energy output</a:t>
            </a:r>
            <a:endParaRPr lang="en-IN" sz="1600" dirty="0"/>
          </a:p>
        </p:txBody>
      </p:sp>
    </p:spTree>
    <p:extLst>
      <p:ext uri="{BB962C8B-B14F-4D97-AF65-F5344CB8AC3E}">
        <p14:creationId xmlns:p14="http://schemas.microsoft.com/office/powerpoint/2010/main" val="124741609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  <p:tag name="ARTICULATE_SLIDE_COUNT" val="5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9162bd5b-4ed9-4da3-b376-05204580ba3f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F1872188ABCFC48BECA6C87E8AC3285" ma:contentTypeVersion="15" ma:contentTypeDescription="Create a new document." ma:contentTypeScope="" ma:versionID="7670618c03e54fbae4a17ecb2d0ed10f">
  <xsd:schema xmlns:xsd="http://www.w3.org/2001/XMLSchema" xmlns:xs="http://www.w3.org/2001/XMLSchema" xmlns:p="http://schemas.microsoft.com/office/2006/metadata/properties" xmlns:ns3="9162bd5b-4ed9-4da3-b376-05204580ba3f" xmlns:ns4="c0fa2617-96bd-425d-8578-e93563fe37c5" targetNamespace="http://schemas.microsoft.com/office/2006/metadata/properties" ma:root="true" ma:fieldsID="3d63de1c5a217044e31e0c8b260d3d71" ns3:_="" ns4:_="">
    <xsd:import namespace="9162bd5b-4ed9-4da3-b376-05204580ba3f"/>
    <xsd:import namespace="c0fa2617-96bd-425d-8578-e93563fe37c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3:MediaServiceDateTaken" minOccurs="0"/>
                <xsd:element ref="ns3:MediaLengthInSeconds" minOccurs="0"/>
                <xsd:element ref="ns3:MediaServiceLocation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162bd5b-4ed9-4da3-b376-05204580ba3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9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MediaServiceLocation" ma:index="21" nillable="true" ma:displayName="Location" ma:internalName="MediaServiceLocation" ma:readOnly="true">
      <xsd:simpleType>
        <xsd:restriction base="dms:Text"/>
      </xsd:simpleType>
    </xsd:element>
    <xsd:element name="_activity" ma:index="22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fa2617-96bd-425d-8578-e93563fe37c5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706AB80-2608-47D7-8AC8-FA6BC8A9B27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6559A34-456E-49A1-8157-9E3D18BFAD36}">
  <ds:schemaRefs>
    <ds:schemaRef ds:uri="9162bd5b-4ed9-4da3-b376-05204580ba3f"/>
    <ds:schemaRef ds:uri="c0fa2617-96bd-425d-8578-e93563fe37c5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7D9E5D5E-A365-4A49-8140-C8CC82A61608}">
  <ds:schemaRefs>
    <ds:schemaRef ds:uri="9162bd5b-4ed9-4da3-b376-05204580ba3f"/>
    <ds:schemaRef ds:uri="c0fa2617-96bd-425d-8578-e93563fe37c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314</TotalTime>
  <Words>1767</Words>
  <Application>Microsoft Office PowerPoint</Application>
  <PresentationFormat>Widescreen</PresentationFormat>
  <Paragraphs>188</Paragraphs>
  <Slides>18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1" baseType="lpstr">
      <vt:lpstr>Arial</vt:lpstr>
      <vt:lpstr>Times New Roman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Moinudeen Syed</dc:creator>
  <cp:lastModifiedBy>bhavsartejas027@gmail.com</cp:lastModifiedBy>
  <cp:revision>10</cp:revision>
  <dcterms:modified xsi:type="dcterms:W3CDTF">2025-11-18T08:29:36Z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0x0101000F1872188ABCFC48BECA6C87E8AC3285</vt:lpwstr>
  </property>
  <property fmtid="{D5CDD505-2E9C-101B-9397-08002B2CF9AE}" pid="3" name="ArticulateGUID">
    <vt:lpwstr>9933309E-0FFA-4A0C-99DC-6F95618B9D68</vt:lpwstr>
  </property>
  <property fmtid="{D5CDD505-2E9C-101B-9397-08002B2CF9AE}" pid="4" name="ArticulatePath">
    <vt:lpwstr>https://edunetfoundationorg-my.sharepoint.com/personal/kaisar_edunetfoundation_org/Documents/Beutified ppt/Microsoft Shell/Skills4Future/Temp</vt:lpwstr>
  </property>
</Properties>
</file>